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4" r:id="rId4"/>
    <p:sldId id="288" r:id="rId5"/>
    <p:sldId id="286" r:id="rId6"/>
    <p:sldId id="295" r:id="rId7"/>
    <p:sldId id="296" r:id="rId8"/>
    <p:sldId id="297" r:id="rId9"/>
    <p:sldId id="298" r:id="rId10"/>
    <p:sldId id="27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M-01" initials="K" lastIdx="13" clrIdx="0">
    <p:extLst>
      <p:ext uri="{19B8F6BF-5375-455C-9EA6-DF929625EA0E}">
        <p15:presenceInfo xmlns:p15="http://schemas.microsoft.com/office/powerpoint/2012/main" userId="cb75f538de0bac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AA6"/>
    <a:srgbClr val="F9E815"/>
    <a:srgbClr val="B8E2EA"/>
    <a:srgbClr val="E86215"/>
    <a:srgbClr val="86CDDA"/>
    <a:srgbClr val="FDF7AD"/>
    <a:srgbClr val="B31080"/>
    <a:srgbClr val="47BDD5"/>
    <a:srgbClr val="388DC2"/>
    <a:srgbClr val="70A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70"/>
      </p:cViewPr>
      <p:guideLst>
        <p:guide orient="horz" pos="34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B60A2-371D-4483-B1A8-A3EC3E74ABAF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7E88-6059-42B2-872B-AD9C25933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01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97E88-6059-42B2-872B-AD9C259333E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10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97E88-6059-42B2-872B-AD9C259333E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93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6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2" y="-134534"/>
            <a:ext cx="10529742" cy="663877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94" y="1783750"/>
            <a:ext cx="7614412" cy="2536346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602510" y="5750352"/>
            <a:ext cx="2986980" cy="753886"/>
            <a:chOff x="6833685" y="5750352"/>
            <a:chExt cx="2986980" cy="753886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685" y="5820376"/>
              <a:ext cx="1029753" cy="617851"/>
            </a:xfrm>
            <a:prstGeom prst="rect">
              <a:avLst/>
            </a:prstGeom>
          </p:spPr>
        </p:pic>
        <p:grpSp>
          <p:nvGrpSpPr>
            <p:cNvPr id="3" name="Csoportba foglalás 2"/>
            <p:cNvGrpSpPr/>
            <p:nvPr/>
          </p:nvGrpSpPr>
          <p:grpSpPr>
            <a:xfrm>
              <a:off x="8314165" y="5750352"/>
              <a:ext cx="1506500" cy="753886"/>
              <a:chOff x="8314165" y="5750352"/>
              <a:chExt cx="1506500" cy="753886"/>
            </a:xfrm>
          </p:grpSpPr>
          <p:pic>
            <p:nvPicPr>
              <p:cNvPr id="13" name="Kép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65" y="5750352"/>
                <a:ext cx="1506499" cy="753886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66" y="5750352"/>
                <a:ext cx="1506499" cy="753886"/>
              </a:xfrm>
              <a:prstGeom prst="rect">
                <a:avLst/>
              </a:prstGeom>
            </p:spPr>
          </p:pic>
        </p:grpSp>
      </p:grpSp>
      <p:sp>
        <p:nvSpPr>
          <p:cNvPr id="17" name="Téglalap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825496" y="4184882"/>
            <a:ext cx="6583680" cy="539496"/>
          </a:xfrm>
          <a:prstGeom prst="rect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2913733" y="4106742"/>
            <a:ext cx="6419087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spc="80" dirty="0" smtClean="0">
                <a:solidFill>
                  <a:srgbClr val="395AA6"/>
                </a:solidFill>
                <a:cs typeface="Arial" panose="020B0604020202020204" pitchFamily="34" charset="0"/>
              </a:rPr>
              <a:t>OKTATÓI-KUTATÓI LEHETŐSÉGEK</a:t>
            </a:r>
            <a:endParaRPr lang="hu-HU" sz="3600" b="1" spc="80" dirty="0">
              <a:solidFill>
                <a:srgbClr val="395AA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042417" y="511002"/>
            <a:ext cx="1123128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TOVÁBBI INFORMÁCIÓ</a:t>
            </a:r>
            <a:endParaRPr lang="hu-HU" sz="3600" spc="8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07450" y="2025715"/>
            <a:ext cx="9050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tka.hu </a:t>
            </a:r>
            <a:r>
              <a:rPr lang="hu-HU" sz="2400" dirty="0" smtClean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Pályázatok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07450" y="3199797"/>
            <a:ext cx="9050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tka.hu </a:t>
            </a:r>
            <a:r>
              <a:rPr lang="hu-HU" sz="2800" dirty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Felsőoktatási intézmények munkatársainak, oktatóknak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07450" y="1577092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spc="14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PÁLYÁZATI DOKUMENTUMOK</a:t>
            </a:r>
            <a:endParaRPr lang="hu-HU" sz="3200" spc="14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207450" y="2786248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spc="14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TOVÁBBI HASZNOS TARTALMAK</a:t>
            </a:r>
            <a:endParaRPr lang="hu-HU" sz="2400" spc="14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861798" y="4268024"/>
            <a:ext cx="7551981" cy="450764"/>
            <a:chOff x="1861798" y="5076111"/>
            <a:chExt cx="7551981" cy="450764"/>
          </a:xfrm>
        </p:grpSpPr>
        <p:sp>
          <p:nvSpPr>
            <p:cNvPr id="12" name="Szövegdoboz 11"/>
            <p:cNvSpPr txBox="1"/>
            <p:nvPr/>
          </p:nvSpPr>
          <p:spPr>
            <a:xfrm>
              <a:off x="2207450" y="5076111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2800" b="1" dirty="0">
                  <a:solidFill>
                    <a:srgbClr val="395AA6"/>
                  </a:solidFill>
                  <a:cs typeface="Arial" panose="020B0604020202020204" pitchFamily="34" charset="0"/>
                </a:rPr>
                <a:t>felsooktatas@tpf.hu</a:t>
              </a:r>
            </a:p>
          </p:txBody>
        </p:sp>
        <p:sp>
          <p:nvSpPr>
            <p:cNvPr id="2" name="Ellipszis 1"/>
            <p:cNvSpPr/>
            <p:nvPr/>
          </p:nvSpPr>
          <p:spPr>
            <a:xfrm>
              <a:off x="1861798" y="5112270"/>
              <a:ext cx="263951" cy="263951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Ellipszis 13"/>
          <p:cNvSpPr/>
          <p:nvPr/>
        </p:nvSpPr>
        <p:spPr>
          <a:xfrm>
            <a:off x="1861798" y="2815371"/>
            <a:ext cx="263951" cy="263951"/>
          </a:xfrm>
          <a:prstGeom prst="ellips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861798" y="1590500"/>
            <a:ext cx="263951" cy="263951"/>
          </a:xfrm>
          <a:prstGeom prst="ellipse">
            <a:avLst/>
          </a:prstGeom>
          <a:solidFill>
            <a:srgbClr val="39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443563" y="3657251"/>
            <a:ext cx="1635738" cy="1635738"/>
            <a:chOff x="7175195" y="4340740"/>
            <a:chExt cx="1635738" cy="1635738"/>
          </a:xfrm>
        </p:grpSpPr>
        <p:sp>
          <p:nvSpPr>
            <p:cNvPr id="7" name="Ellipszis 6"/>
            <p:cNvSpPr/>
            <p:nvPr/>
          </p:nvSpPr>
          <p:spPr>
            <a:xfrm>
              <a:off x="7443742" y="4691000"/>
              <a:ext cx="630936" cy="895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2972">
              <a:off x="7175195" y="4340740"/>
              <a:ext cx="1635738" cy="1635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6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9333"/>
          <a:stretch/>
        </p:blipFill>
        <p:spPr>
          <a:xfrm>
            <a:off x="1570056" y="1227464"/>
            <a:ext cx="8677721" cy="4533256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LEHETŐSÉGEK</a:t>
            </a:r>
            <a:r>
              <a:rPr lang="hu-H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A VILÁG SZÁMOS ORSZÁGÁBA!</a:t>
            </a:r>
            <a:endParaRPr lang="hu-HU" sz="3600" spc="8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5824728"/>
            <a:ext cx="12192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072751" y="5824725"/>
            <a:ext cx="5672329" cy="954026"/>
            <a:chOff x="2596894" y="5824725"/>
            <a:chExt cx="5672329" cy="954026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94" y="5824728"/>
              <a:ext cx="954023" cy="954023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051" y="5824727"/>
              <a:ext cx="954023" cy="954023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208" y="5824727"/>
              <a:ext cx="954023" cy="954023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4" y="5824726"/>
              <a:ext cx="954023" cy="954023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824725"/>
              <a:ext cx="954023" cy="954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63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7958"/>
          <a:stretch/>
        </p:blipFill>
        <p:spPr>
          <a:xfrm>
            <a:off x="424206" y="1178351"/>
            <a:ext cx="11397006" cy="5326144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86215"/>
                </a:solidFill>
                <a:latin typeface="+mn-lt"/>
                <a:cs typeface="Arial" panose="020B0604020202020204" pitchFamily="34" charset="0"/>
              </a:rPr>
              <a:t>LEHETŐSÉGEK</a:t>
            </a:r>
            <a: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A VILÁG SZÁMOS ORSZÁGÁBA!</a:t>
            </a:r>
            <a:endParaRPr lang="hu-HU" sz="3600" spc="80" dirty="0">
              <a:solidFill>
                <a:srgbClr val="E86215"/>
              </a:solidFill>
              <a:cs typeface="Arial" panose="020B0604020202020204" pitchFamily="34" charset="0"/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853215" y="3590016"/>
            <a:ext cx="585526" cy="585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688392" y="1372347"/>
            <a:ext cx="8094040" cy="4684374"/>
            <a:chOff x="1819690" y="1491248"/>
            <a:chExt cx="7904436" cy="4574642"/>
          </a:xfrm>
        </p:grpSpPr>
        <p:sp>
          <p:nvSpPr>
            <p:cNvPr id="32" name="Ellipszis 31"/>
            <p:cNvSpPr/>
            <p:nvPr/>
          </p:nvSpPr>
          <p:spPr>
            <a:xfrm>
              <a:off x="1819690" y="1491248"/>
              <a:ext cx="4064450" cy="4064450"/>
            </a:xfrm>
            <a:prstGeom prst="ellipse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/>
            <p:cNvSpPr/>
            <p:nvPr/>
          </p:nvSpPr>
          <p:spPr>
            <a:xfrm>
              <a:off x="5659676" y="2001440"/>
              <a:ext cx="4064450" cy="4064450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260895" y="2682451"/>
              <a:ext cx="279033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500" b="1" dirty="0" smtClean="0">
                  <a:solidFill>
                    <a:schemeClr val="bg1"/>
                  </a:solidFill>
                </a:rPr>
                <a:t>Tanulmányút, </a:t>
              </a:r>
              <a:endParaRPr lang="hu-HU" sz="2500" b="1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500" b="1" dirty="0" smtClean="0">
                  <a:solidFill>
                    <a:schemeClr val="bg1"/>
                  </a:solidFill>
                </a:rPr>
                <a:t>kutatói tanulmányút, </a:t>
              </a:r>
              <a:endParaRPr lang="hu-HU" sz="2500" b="1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500" b="1" dirty="0" smtClean="0">
                  <a:solidFill>
                    <a:schemeClr val="bg1"/>
                  </a:solidFill>
                </a:rPr>
                <a:t>kutatási projektek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500" b="1" dirty="0" smtClean="0">
                  <a:solidFill>
                    <a:schemeClr val="bg1"/>
                  </a:solidFill>
                </a:rPr>
                <a:t>nyári egyetem</a:t>
              </a:r>
              <a:endParaRPr lang="hu-HU" sz="25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Kép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2" t="26687" r="30842" b="27197"/>
            <a:stretch/>
          </p:blipFill>
          <p:spPr>
            <a:xfrm rot="21308784">
              <a:off x="8719625" y="3488901"/>
              <a:ext cx="889445" cy="1108382"/>
            </a:xfrm>
            <a:prstGeom prst="rect">
              <a:avLst/>
            </a:prstGeom>
          </p:spPr>
        </p:pic>
        <p:grpSp>
          <p:nvGrpSpPr>
            <p:cNvPr id="3" name="Csoportba foglalás 2"/>
            <p:cNvGrpSpPr/>
            <p:nvPr/>
          </p:nvGrpSpPr>
          <p:grpSpPr>
            <a:xfrm>
              <a:off x="2413881" y="2288793"/>
              <a:ext cx="3251174" cy="2723823"/>
              <a:chOff x="2413881" y="2288793"/>
              <a:chExt cx="3251174" cy="2723823"/>
            </a:xfrm>
          </p:grpSpPr>
          <p:sp>
            <p:nvSpPr>
              <p:cNvPr id="12" name="Téglalap 11"/>
              <p:cNvSpPr/>
              <p:nvPr/>
            </p:nvSpPr>
            <p:spPr>
              <a:xfrm>
                <a:off x="2413881" y="2299274"/>
                <a:ext cx="3057417" cy="1153986"/>
              </a:xfrm>
              <a:prstGeom prst="rect">
                <a:avLst/>
              </a:prstGeom>
              <a:solidFill>
                <a:srgbClr val="B31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2421179" y="2288793"/>
                <a:ext cx="3243876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500" b="1" dirty="0" smtClean="0">
                    <a:solidFill>
                      <a:schemeClr val="bg1"/>
                    </a:solidFill>
                  </a:rPr>
                  <a:t>Oktatói </a:t>
                </a:r>
                <a:r>
                  <a:rPr lang="hu-HU" sz="2500" b="1" dirty="0">
                    <a:solidFill>
                      <a:schemeClr val="bg1"/>
                    </a:solidFill>
                  </a:rPr>
                  <a:t>és kutatói </a:t>
                </a:r>
                <a:r>
                  <a:rPr lang="hu-HU" sz="2500" b="1" dirty="0" smtClean="0">
                    <a:solidFill>
                      <a:schemeClr val="bg1"/>
                    </a:solidFill>
                  </a:rPr>
                  <a:t>ösztöndíjak bármely</a:t>
                </a:r>
              </a:p>
              <a:p>
                <a:r>
                  <a:rPr lang="hu-HU" sz="2500" b="1" dirty="0" smtClean="0">
                    <a:solidFill>
                      <a:schemeClr val="bg1"/>
                    </a:solidFill>
                  </a:rPr>
                  <a:t>tudományterületen</a:t>
                </a:r>
              </a:p>
              <a:p>
                <a:r>
                  <a:rPr lang="hu-HU" sz="2400" spc="-100" dirty="0" smtClean="0">
                    <a:solidFill>
                      <a:srgbClr val="395AA6"/>
                    </a:solidFill>
                  </a:rPr>
                  <a:t>a magyar és egy másik állam bilaterális egyezményén alapuló ösztöndíjas programmal.</a:t>
                </a:r>
                <a:endParaRPr lang="hu-HU" sz="2400" spc="-100" dirty="0">
                  <a:solidFill>
                    <a:srgbClr val="395AA6"/>
                  </a:solidFill>
                </a:endParaRPr>
              </a:p>
            </p:txBody>
          </p:sp>
        </p:grpSp>
      </p:grp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50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zis 22"/>
          <p:cNvSpPr/>
          <p:nvPr/>
        </p:nvSpPr>
        <p:spPr>
          <a:xfrm>
            <a:off x="5017322" y="1648095"/>
            <a:ext cx="1958513" cy="1958513"/>
          </a:xfrm>
          <a:prstGeom prst="ellipse">
            <a:avLst/>
          </a:prstGeom>
          <a:solidFill>
            <a:srgbClr val="70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E6500"/>
                </a:solidFill>
                <a:latin typeface="+mn-lt"/>
                <a:cs typeface="Arial" panose="020B0604020202020204" pitchFamily="34" charset="0"/>
              </a:rPr>
              <a:t>ÉRVEK</a:t>
            </a:r>
            <a:r>
              <a:rPr lang="hu-HU" sz="22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AZ ÁLLAMKÖZI ÖSZTÖNDÍJAK MELLETT</a:t>
            </a:r>
            <a:endParaRPr lang="hu-HU" sz="3600" spc="80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79469" y="1654117"/>
            <a:ext cx="1958513" cy="1958513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2848395" y="1604999"/>
            <a:ext cx="1958513" cy="1958513"/>
          </a:xfrm>
          <a:prstGeom prst="ellipse">
            <a:avLst/>
          </a:prstGeom>
          <a:solidFill>
            <a:srgbClr val="E86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7191260" y="1697213"/>
            <a:ext cx="1958513" cy="1958513"/>
          </a:xfrm>
          <a:prstGeom prst="ellips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9360186" y="1648095"/>
            <a:ext cx="1958513" cy="1958513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artalom helye 2"/>
          <p:cNvSpPr txBox="1">
            <a:spLocks/>
          </p:cNvSpPr>
          <p:nvPr/>
        </p:nvSpPr>
        <p:spPr>
          <a:xfrm>
            <a:off x="677657" y="1984617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EE6500"/>
                </a:solidFill>
                <a:cs typeface="Arial" panose="020B0604020202020204" pitchFamily="34" charset="0"/>
              </a:rPr>
              <a:t>nemzetközi</a:t>
            </a:r>
            <a:r>
              <a:rPr lang="hu-HU" sz="16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rgbClr val="EE6500"/>
                </a:solidFill>
                <a:cs typeface="Arial" panose="020B0604020202020204" pitchFamily="34" charset="0"/>
              </a:rPr>
            </a:br>
            <a:r>
              <a:rPr lang="hu-HU" sz="26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TAPASZTALAT-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SZERZÉS</a:t>
            </a:r>
            <a:endParaRPr lang="hu-HU" sz="2600" b="1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sp>
        <p:nvSpPr>
          <p:cNvPr id="56" name="Tartalom helye 2"/>
          <p:cNvSpPr txBox="1">
            <a:spLocks/>
          </p:cNvSpPr>
          <p:nvPr/>
        </p:nvSpPr>
        <p:spPr>
          <a:xfrm>
            <a:off x="2843384" y="1985716"/>
            <a:ext cx="1958513" cy="1424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kiterjedt</a:t>
            </a:r>
            <a: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SZAKMAI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KAPCSOLAT-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RENDSZER</a:t>
            </a:r>
            <a:endParaRPr lang="hu-HU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" name="Tartalom helye 2"/>
          <p:cNvSpPr txBox="1">
            <a:spLocks/>
          </p:cNvSpPr>
          <p:nvPr/>
        </p:nvSpPr>
        <p:spPr>
          <a:xfrm>
            <a:off x="7181237" y="1946317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szakmai</a:t>
            </a:r>
            <a: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MEGÚJULÁS</a:t>
            </a:r>
            <a:endParaRPr lang="hu-H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artalom helye 2"/>
          <p:cNvSpPr txBox="1">
            <a:spLocks/>
          </p:cNvSpPr>
          <p:nvPr/>
        </p:nvSpPr>
        <p:spPr>
          <a:xfrm>
            <a:off x="4950429" y="1963461"/>
            <a:ext cx="2099595" cy="161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bekapcsolódás a</a:t>
            </a:r>
            <a:r>
              <a:rPr lang="hu-H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NEMZETKÖZI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VÉRKERINGÉSBE</a:t>
            </a:r>
            <a:endParaRPr lang="hu-H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artalom helye 2"/>
          <p:cNvSpPr txBox="1">
            <a:spLocks/>
          </p:cNvSpPr>
          <p:nvPr/>
        </p:nvSpPr>
        <p:spPr>
          <a:xfrm>
            <a:off x="9344025" y="1988291"/>
            <a:ext cx="1958513" cy="142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NYELVI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KÉSZSÉGEK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EE6500"/>
                </a:solidFill>
                <a:cs typeface="Arial" panose="020B0604020202020204" pitchFamily="34" charset="0"/>
              </a:rPr>
              <a:t>fejlesztése</a:t>
            </a:r>
            <a:endParaRPr lang="hu-HU" sz="2000" b="1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124984" y="775013"/>
            <a:ext cx="1438659" cy="1438659"/>
            <a:chOff x="5996578" y="942779"/>
            <a:chExt cx="1438659" cy="1438659"/>
          </a:xfrm>
        </p:grpSpPr>
        <p:sp>
          <p:nvSpPr>
            <p:cNvPr id="7" name="Ellipszis 6"/>
            <p:cNvSpPr/>
            <p:nvPr/>
          </p:nvSpPr>
          <p:spPr>
            <a:xfrm>
              <a:off x="6471578" y="1697213"/>
              <a:ext cx="476269" cy="315366"/>
            </a:xfrm>
            <a:prstGeom prst="ellipse">
              <a:avLst/>
            </a:prstGeom>
            <a:solidFill>
              <a:srgbClr val="FDF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578" y="942779"/>
              <a:ext cx="1438659" cy="1438659"/>
            </a:xfrm>
            <a:prstGeom prst="rect">
              <a:avLst/>
            </a:prstGeom>
          </p:spPr>
        </p:pic>
      </p:grpSp>
      <p:grpSp>
        <p:nvGrpSpPr>
          <p:cNvPr id="33" name="Csoportba foglalás 32"/>
          <p:cNvGrpSpPr/>
          <p:nvPr/>
        </p:nvGrpSpPr>
        <p:grpSpPr>
          <a:xfrm>
            <a:off x="1571020" y="3753510"/>
            <a:ext cx="6599496" cy="2071218"/>
            <a:chOff x="3638013" y="3753510"/>
            <a:chExt cx="6599496" cy="2071218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8267180" y="3796606"/>
              <a:ext cx="1970329" cy="1958513"/>
              <a:chOff x="8267180" y="3796606"/>
              <a:chExt cx="1970329" cy="1958513"/>
            </a:xfrm>
          </p:grpSpPr>
          <p:sp>
            <p:nvSpPr>
              <p:cNvPr id="17" name="Ellipszis 16"/>
              <p:cNvSpPr/>
              <p:nvPr/>
            </p:nvSpPr>
            <p:spPr>
              <a:xfrm>
                <a:off x="8278996" y="3796606"/>
                <a:ext cx="1958513" cy="1958513"/>
              </a:xfrm>
              <a:prstGeom prst="ellipse">
                <a:avLst/>
              </a:prstGeom>
              <a:solidFill>
                <a:srgbClr val="70AF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Tartalom helye 2"/>
              <p:cNvSpPr txBox="1">
                <a:spLocks/>
              </p:cNvSpPr>
              <p:nvPr/>
            </p:nvSpPr>
            <p:spPr>
              <a:xfrm>
                <a:off x="8267180" y="4170216"/>
                <a:ext cx="1958513" cy="1424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KULCS-</a:t>
                </a: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SZEREP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az intézmény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200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nemzetköziesí</a:t>
                </a:r>
                <a:r>
                  <a:rPr lang="hu-HU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-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200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tésében</a:t>
                </a:r>
                <a:endParaRPr lang="hu-HU" sz="2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Csoportba foglalás 30"/>
            <p:cNvGrpSpPr/>
            <p:nvPr/>
          </p:nvGrpSpPr>
          <p:grpSpPr>
            <a:xfrm>
              <a:off x="6027607" y="3753510"/>
              <a:ext cx="2105425" cy="1958513"/>
              <a:chOff x="6027607" y="3753510"/>
              <a:chExt cx="2105425" cy="1958513"/>
            </a:xfrm>
          </p:grpSpPr>
          <p:sp>
            <p:nvSpPr>
              <p:cNvPr id="16" name="Ellipszis 15"/>
              <p:cNvSpPr/>
              <p:nvPr/>
            </p:nvSpPr>
            <p:spPr>
              <a:xfrm>
                <a:off x="6110069" y="3753510"/>
                <a:ext cx="1958513" cy="1958513"/>
              </a:xfrm>
              <a:prstGeom prst="ellipse">
                <a:avLst/>
              </a:prstGeom>
              <a:solidFill>
                <a:srgbClr val="E86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artalom helye 2"/>
              <p:cNvSpPr txBox="1">
                <a:spLocks/>
              </p:cNvSpPr>
              <p:nvPr/>
            </p:nvSpPr>
            <p:spPr>
              <a:xfrm>
                <a:off x="6045617" y="4022045"/>
                <a:ext cx="2087415" cy="769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hu-HU" sz="2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modern</a:t>
                </a:r>
                <a:br>
                  <a:rPr lang="hu-HU" sz="2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hu-HU" sz="2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szemléletű,</a:t>
                </a:r>
                <a:endParaRPr lang="hu-HU" sz="2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Tartalom helye 2"/>
              <p:cNvSpPr txBox="1">
                <a:spLocks/>
              </p:cNvSpPr>
              <p:nvPr/>
            </p:nvSpPr>
            <p:spPr>
              <a:xfrm>
                <a:off x="6027607" y="4595033"/>
                <a:ext cx="2087415" cy="999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hu-HU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INNOVATÍV KURZUSOK </a:t>
                </a:r>
              </a:p>
              <a:p>
                <a:pPr marL="0" indent="0" algn="ctr"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hu-HU" sz="26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tartása</a:t>
                </a:r>
                <a:endParaRPr lang="hu-HU" sz="26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3638013" y="3796606"/>
              <a:ext cx="2313750" cy="2028122"/>
              <a:chOff x="3638013" y="3796606"/>
              <a:chExt cx="2313750" cy="2028122"/>
            </a:xfrm>
          </p:grpSpPr>
          <p:sp>
            <p:nvSpPr>
              <p:cNvPr id="36" name="Ellipszis 35"/>
              <p:cNvSpPr/>
              <p:nvPr/>
            </p:nvSpPr>
            <p:spPr>
              <a:xfrm>
                <a:off x="3928751" y="3796606"/>
                <a:ext cx="1958513" cy="1958513"/>
              </a:xfrm>
              <a:prstGeom prst="ellipse">
                <a:avLst/>
              </a:prstGeom>
              <a:solidFill>
                <a:srgbClr val="B31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artalom helye 2"/>
              <p:cNvSpPr txBox="1">
                <a:spLocks/>
              </p:cNvSpPr>
              <p:nvPr/>
            </p:nvSpPr>
            <p:spPr>
              <a:xfrm>
                <a:off x="3864348" y="4148632"/>
                <a:ext cx="2087415" cy="10256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hu-HU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hallgatók</a:t>
                </a:r>
                <a:r>
                  <a:rPr lang="hu-HU" sz="1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/>
                </a:r>
                <a:br>
                  <a:rPr lang="hu-HU" sz="16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hu-HU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MOTIVÁLÁSA</a:t>
                </a:r>
                <a:endParaRPr lang="hu-HU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6" name="Kép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8013" y="4899997"/>
                <a:ext cx="924731" cy="924731"/>
              </a:xfrm>
              <a:prstGeom prst="rect">
                <a:avLst/>
              </a:prstGeom>
            </p:spPr>
          </p:pic>
        </p:grpSp>
      </p:grpSp>
      <p:grpSp>
        <p:nvGrpSpPr>
          <p:cNvPr id="14" name="Csoportba foglalás 13"/>
          <p:cNvGrpSpPr/>
          <p:nvPr/>
        </p:nvGrpSpPr>
        <p:grpSpPr>
          <a:xfrm>
            <a:off x="897258" y="3027801"/>
            <a:ext cx="1024941" cy="1016702"/>
            <a:chOff x="768392" y="3194497"/>
            <a:chExt cx="1141465" cy="1141465"/>
          </a:xfrm>
        </p:grpSpPr>
        <p:sp>
          <p:nvSpPr>
            <p:cNvPr id="13" name="Ellipszis 12"/>
            <p:cNvSpPr/>
            <p:nvPr/>
          </p:nvSpPr>
          <p:spPr>
            <a:xfrm>
              <a:off x="1027648" y="3412011"/>
              <a:ext cx="709712" cy="577946"/>
            </a:xfrm>
            <a:prstGeom prst="ellipse">
              <a:avLst/>
            </a:prstGeom>
            <a:solidFill>
              <a:srgbClr val="B8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92" y="3194497"/>
              <a:ext cx="1141465" cy="1141465"/>
            </a:xfrm>
            <a:prstGeom prst="rect">
              <a:avLst/>
            </a:prstGeom>
          </p:spPr>
        </p:pic>
      </p:grpSp>
      <p:grpSp>
        <p:nvGrpSpPr>
          <p:cNvPr id="26" name="Csoportba foglalás 25"/>
          <p:cNvGrpSpPr/>
          <p:nvPr/>
        </p:nvGrpSpPr>
        <p:grpSpPr>
          <a:xfrm>
            <a:off x="7622106" y="2689839"/>
            <a:ext cx="1438659" cy="1438659"/>
            <a:chOff x="7321835" y="2767097"/>
            <a:chExt cx="1438659" cy="1438659"/>
          </a:xfrm>
        </p:grpSpPr>
        <p:sp>
          <p:nvSpPr>
            <p:cNvPr id="25" name="Szabadkézi sokszög 24"/>
            <p:cNvSpPr/>
            <p:nvPr/>
          </p:nvSpPr>
          <p:spPr>
            <a:xfrm>
              <a:off x="7744968" y="2906661"/>
              <a:ext cx="603504" cy="449362"/>
            </a:xfrm>
            <a:custGeom>
              <a:avLst/>
              <a:gdLst>
                <a:gd name="connsiteX0" fmla="*/ 18753 w 850930"/>
                <a:gd name="connsiteY0" fmla="*/ 1014984 h 1029945"/>
                <a:gd name="connsiteX1" fmla="*/ 9609 w 850930"/>
                <a:gd name="connsiteY1" fmla="*/ 941832 h 1029945"/>
                <a:gd name="connsiteX2" fmla="*/ 9609 w 850930"/>
                <a:gd name="connsiteY2" fmla="*/ 493776 h 1029945"/>
                <a:gd name="connsiteX3" fmla="*/ 37041 w 850930"/>
                <a:gd name="connsiteY3" fmla="*/ 411480 h 1029945"/>
                <a:gd name="connsiteX4" fmla="*/ 55329 w 850930"/>
                <a:gd name="connsiteY4" fmla="*/ 384048 h 1029945"/>
                <a:gd name="connsiteX5" fmla="*/ 64473 w 850930"/>
                <a:gd name="connsiteY5" fmla="*/ 356616 h 1029945"/>
                <a:gd name="connsiteX6" fmla="*/ 101049 w 850930"/>
                <a:gd name="connsiteY6" fmla="*/ 283464 h 1029945"/>
                <a:gd name="connsiteX7" fmla="*/ 128481 w 850930"/>
                <a:gd name="connsiteY7" fmla="*/ 210312 h 1029945"/>
                <a:gd name="connsiteX8" fmla="*/ 146769 w 850930"/>
                <a:gd name="connsiteY8" fmla="*/ 146304 h 1029945"/>
                <a:gd name="connsiteX9" fmla="*/ 165057 w 850930"/>
                <a:gd name="connsiteY9" fmla="*/ 91440 h 1029945"/>
                <a:gd name="connsiteX10" fmla="*/ 201633 w 850930"/>
                <a:gd name="connsiteY10" fmla="*/ 36576 h 1029945"/>
                <a:gd name="connsiteX11" fmla="*/ 229065 w 850930"/>
                <a:gd name="connsiteY11" fmla="*/ 27432 h 1029945"/>
                <a:gd name="connsiteX12" fmla="*/ 366225 w 850930"/>
                <a:gd name="connsiteY12" fmla="*/ 0 h 1029945"/>
                <a:gd name="connsiteX13" fmla="*/ 512529 w 850930"/>
                <a:gd name="connsiteY13" fmla="*/ 27432 h 1029945"/>
                <a:gd name="connsiteX14" fmla="*/ 567393 w 850930"/>
                <a:gd name="connsiteY14" fmla="*/ 45720 h 1029945"/>
                <a:gd name="connsiteX15" fmla="*/ 594825 w 850930"/>
                <a:gd name="connsiteY15" fmla="*/ 64008 h 1029945"/>
                <a:gd name="connsiteX16" fmla="*/ 622257 w 850930"/>
                <a:gd name="connsiteY16" fmla="*/ 91440 h 1029945"/>
                <a:gd name="connsiteX17" fmla="*/ 649689 w 850930"/>
                <a:gd name="connsiteY17" fmla="*/ 100584 h 1029945"/>
                <a:gd name="connsiteX18" fmla="*/ 686265 w 850930"/>
                <a:gd name="connsiteY18" fmla="*/ 146304 h 1029945"/>
                <a:gd name="connsiteX19" fmla="*/ 713697 w 850930"/>
                <a:gd name="connsiteY19" fmla="*/ 182880 h 1029945"/>
                <a:gd name="connsiteX20" fmla="*/ 741129 w 850930"/>
                <a:gd name="connsiteY20" fmla="*/ 237744 h 1029945"/>
                <a:gd name="connsiteX21" fmla="*/ 750273 w 850930"/>
                <a:gd name="connsiteY21" fmla="*/ 265176 h 1029945"/>
                <a:gd name="connsiteX22" fmla="*/ 786849 w 850930"/>
                <a:gd name="connsiteY22" fmla="*/ 329184 h 1029945"/>
                <a:gd name="connsiteX23" fmla="*/ 795993 w 850930"/>
                <a:gd name="connsiteY23" fmla="*/ 365760 h 1029945"/>
                <a:gd name="connsiteX24" fmla="*/ 814281 w 850930"/>
                <a:gd name="connsiteY24" fmla="*/ 402336 h 1029945"/>
                <a:gd name="connsiteX25" fmla="*/ 832569 w 850930"/>
                <a:gd name="connsiteY25" fmla="*/ 457200 h 1029945"/>
                <a:gd name="connsiteX26" fmla="*/ 814281 w 850930"/>
                <a:gd name="connsiteY26" fmla="*/ 868680 h 1029945"/>
                <a:gd name="connsiteX27" fmla="*/ 558249 w 850930"/>
                <a:gd name="connsiteY27" fmla="*/ 886968 h 1029945"/>
                <a:gd name="connsiteX28" fmla="*/ 466809 w 850930"/>
                <a:gd name="connsiteY28" fmla="*/ 905256 h 1029945"/>
                <a:gd name="connsiteX29" fmla="*/ 384513 w 850930"/>
                <a:gd name="connsiteY29" fmla="*/ 923544 h 1029945"/>
                <a:gd name="connsiteX30" fmla="*/ 329649 w 850930"/>
                <a:gd name="connsiteY30" fmla="*/ 932688 h 1029945"/>
                <a:gd name="connsiteX31" fmla="*/ 238209 w 850930"/>
                <a:gd name="connsiteY31" fmla="*/ 960120 h 1029945"/>
                <a:gd name="connsiteX32" fmla="*/ 201633 w 850930"/>
                <a:gd name="connsiteY32" fmla="*/ 969264 h 1029945"/>
                <a:gd name="connsiteX33" fmla="*/ 146769 w 850930"/>
                <a:gd name="connsiteY33" fmla="*/ 996696 h 1029945"/>
                <a:gd name="connsiteX34" fmla="*/ 119337 w 850930"/>
                <a:gd name="connsiteY34" fmla="*/ 1014984 h 1029945"/>
                <a:gd name="connsiteX35" fmla="*/ 91905 w 850930"/>
                <a:gd name="connsiteY35" fmla="*/ 1024128 h 1029945"/>
                <a:gd name="connsiteX36" fmla="*/ 18753 w 850930"/>
                <a:gd name="connsiteY36" fmla="*/ 1014984 h 102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50930" h="1029945">
                  <a:moveTo>
                    <a:pt x="18753" y="1014984"/>
                  </a:moveTo>
                  <a:cubicBezTo>
                    <a:pt x="5037" y="1001268"/>
                    <a:pt x="10806" y="966377"/>
                    <a:pt x="9609" y="941832"/>
                  </a:cubicBezTo>
                  <a:cubicBezTo>
                    <a:pt x="878" y="762857"/>
                    <a:pt x="-6732" y="657182"/>
                    <a:pt x="9609" y="493776"/>
                  </a:cubicBezTo>
                  <a:cubicBezTo>
                    <a:pt x="11792" y="471948"/>
                    <a:pt x="28377" y="428808"/>
                    <a:pt x="37041" y="411480"/>
                  </a:cubicBezTo>
                  <a:cubicBezTo>
                    <a:pt x="41956" y="401650"/>
                    <a:pt x="50414" y="393878"/>
                    <a:pt x="55329" y="384048"/>
                  </a:cubicBezTo>
                  <a:cubicBezTo>
                    <a:pt x="59640" y="375427"/>
                    <a:pt x="60485" y="365391"/>
                    <a:pt x="64473" y="356616"/>
                  </a:cubicBezTo>
                  <a:cubicBezTo>
                    <a:pt x="75754" y="331797"/>
                    <a:pt x="94437" y="309912"/>
                    <a:pt x="101049" y="283464"/>
                  </a:cubicBezTo>
                  <a:cubicBezTo>
                    <a:pt x="117907" y="216030"/>
                    <a:pt x="99791" y="277255"/>
                    <a:pt x="128481" y="210312"/>
                  </a:cubicBezTo>
                  <a:cubicBezTo>
                    <a:pt x="138724" y="186411"/>
                    <a:pt x="139035" y="172083"/>
                    <a:pt x="146769" y="146304"/>
                  </a:cubicBezTo>
                  <a:cubicBezTo>
                    <a:pt x="152308" y="127840"/>
                    <a:pt x="158961" y="109728"/>
                    <a:pt x="165057" y="91440"/>
                  </a:cubicBezTo>
                  <a:cubicBezTo>
                    <a:pt x="174644" y="62680"/>
                    <a:pt x="172278" y="56146"/>
                    <a:pt x="201633" y="36576"/>
                  </a:cubicBezTo>
                  <a:cubicBezTo>
                    <a:pt x="209653" y="31229"/>
                    <a:pt x="219797" y="30080"/>
                    <a:pt x="229065" y="27432"/>
                  </a:cubicBezTo>
                  <a:cubicBezTo>
                    <a:pt x="274764" y="14375"/>
                    <a:pt x="318186" y="8734"/>
                    <a:pt x="366225" y="0"/>
                  </a:cubicBezTo>
                  <a:cubicBezTo>
                    <a:pt x="504207" y="12544"/>
                    <a:pt x="425287" y="-4292"/>
                    <a:pt x="512529" y="27432"/>
                  </a:cubicBezTo>
                  <a:cubicBezTo>
                    <a:pt x="530646" y="34020"/>
                    <a:pt x="551353" y="35027"/>
                    <a:pt x="567393" y="45720"/>
                  </a:cubicBezTo>
                  <a:cubicBezTo>
                    <a:pt x="576537" y="51816"/>
                    <a:pt x="586382" y="56973"/>
                    <a:pt x="594825" y="64008"/>
                  </a:cubicBezTo>
                  <a:cubicBezTo>
                    <a:pt x="604759" y="72287"/>
                    <a:pt x="611497" y="84267"/>
                    <a:pt x="622257" y="91440"/>
                  </a:cubicBezTo>
                  <a:cubicBezTo>
                    <a:pt x="630277" y="96787"/>
                    <a:pt x="640545" y="97536"/>
                    <a:pt x="649689" y="100584"/>
                  </a:cubicBezTo>
                  <a:cubicBezTo>
                    <a:pt x="667490" y="153988"/>
                    <a:pt x="644905" y="104944"/>
                    <a:pt x="686265" y="146304"/>
                  </a:cubicBezTo>
                  <a:cubicBezTo>
                    <a:pt x="697041" y="157080"/>
                    <a:pt x="704553" y="170688"/>
                    <a:pt x="713697" y="182880"/>
                  </a:cubicBezTo>
                  <a:cubicBezTo>
                    <a:pt x="736681" y="251831"/>
                    <a:pt x="705677" y="166840"/>
                    <a:pt x="741129" y="237744"/>
                  </a:cubicBezTo>
                  <a:cubicBezTo>
                    <a:pt x="745440" y="246365"/>
                    <a:pt x="745962" y="256555"/>
                    <a:pt x="750273" y="265176"/>
                  </a:cubicBezTo>
                  <a:cubicBezTo>
                    <a:pt x="776802" y="318235"/>
                    <a:pt x="762803" y="265060"/>
                    <a:pt x="786849" y="329184"/>
                  </a:cubicBezTo>
                  <a:cubicBezTo>
                    <a:pt x="791262" y="340951"/>
                    <a:pt x="791580" y="353993"/>
                    <a:pt x="795993" y="365760"/>
                  </a:cubicBezTo>
                  <a:cubicBezTo>
                    <a:pt x="800779" y="378523"/>
                    <a:pt x="809219" y="389680"/>
                    <a:pt x="814281" y="402336"/>
                  </a:cubicBezTo>
                  <a:cubicBezTo>
                    <a:pt x="821440" y="420234"/>
                    <a:pt x="832569" y="457200"/>
                    <a:pt x="832569" y="457200"/>
                  </a:cubicBezTo>
                  <a:cubicBezTo>
                    <a:pt x="826473" y="594360"/>
                    <a:pt x="888151" y="752951"/>
                    <a:pt x="814281" y="868680"/>
                  </a:cubicBezTo>
                  <a:cubicBezTo>
                    <a:pt x="768246" y="940802"/>
                    <a:pt x="643479" y="879448"/>
                    <a:pt x="558249" y="886968"/>
                  </a:cubicBezTo>
                  <a:cubicBezTo>
                    <a:pt x="517139" y="890595"/>
                    <a:pt x="503646" y="896755"/>
                    <a:pt x="466809" y="905256"/>
                  </a:cubicBezTo>
                  <a:cubicBezTo>
                    <a:pt x="439427" y="911575"/>
                    <a:pt x="412068" y="918033"/>
                    <a:pt x="384513" y="923544"/>
                  </a:cubicBezTo>
                  <a:cubicBezTo>
                    <a:pt x="366333" y="927180"/>
                    <a:pt x="347714" y="928519"/>
                    <a:pt x="329649" y="932688"/>
                  </a:cubicBezTo>
                  <a:cubicBezTo>
                    <a:pt x="232915" y="955011"/>
                    <a:pt x="296882" y="943356"/>
                    <a:pt x="238209" y="960120"/>
                  </a:cubicBezTo>
                  <a:cubicBezTo>
                    <a:pt x="226125" y="963572"/>
                    <a:pt x="213825" y="966216"/>
                    <a:pt x="201633" y="969264"/>
                  </a:cubicBezTo>
                  <a:cubicBezTo>
                    <a:pt x="123017" y="1021675"/>
                    <a:pt x="222485" y="958838"/>
                    <a:pt x="146769" y="996696"/>
                  </a:cubicBezTo>
                  <a:cubicBezTo>
                    <a:pt x="136939" y="1001611"/>
                    <a:pt x="129167" y="1010069"/>
                    <a:pt x="119337" y="1014984"/>
                  </a:cubicBezTo>
                  <a:cubicBezTo>
                    <a:pt x="110716" y="1019295"/>
                    <a:pt x="101256" y="1021790"/>
                    <a:pt x="91905" y="1024128"/>
                  </a:cubicBezTo>
                  <a:cubicBezTo>
                    <a:pt x="45765" y="1035663"/>
                    <a:pt x="32469" y="1028700"/>
                    <a:pt x="18753" y="101498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5" name="Kép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835" y="2767097"/>
              <a:ext cx="1438659" cy="1438659"/>
            </a:xfrm>
            <a:prstGeom prst="rect">
              <a:avLst/>
            </a:prstGeom>
          </p:spPr>
        </p:pic>
      </p:grpSp>
      <p:grpSp>
        <p:nvGrpSpPr>
          <p:cNvPr id="41" name="Csoportba foglalás 40"/>
          <p:cNvGrpSpPr/>
          <p:nvPr/>
        </p:nvGrpSpPr>
        <p:grpSpPr>
          <a:xfrm>
            <a:off x="7798828" y="4760198"/>
            <a:ext cx="1350945" cy="1350945"/>
            <a:chOff x="8182332" y="5167577"/>
            <a:chExt cx="1350945" cy="1350945"/>
          </a:xfrm>
        </p:grpSpPr>
        <p:sp>
          <p:nvSpPr>
            <p:cNvPr id="34" name="Ellipszis 33"/>
            <p:cNvSpPr/>
            <p:nvPr/>
          </p:nvSpPr>
          <p:spPr>
            <a:xfrm>
              <a:off x="8567928" y="5568696"/>
              <a:ext cx="603504" cy="594360"/>
            </a:xfrm>
            <a:prstGeom prst="ellipse">
              <a:avLst/>
            </a:prstGeom>
            <a:solidFill>
              <a:srgbClr val="B8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332" y="5167577"/>
              <a:ext cx="1350945" cy="1350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0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25919"/>
          <a:stretch/>
        </p:blipFill>
        <p:spPr>
          <a:xfrm>
            <a:off x="460866" y="1478104"/>
            <a:ext cx="3708798" cy="377067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0867" y="5222449"/>
            <a:ext cx="3722253" cy="1159497"/>
          </a:xfrm>
          <a:prstGeom prst="rect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508001" y="5289339"/>
            <a:ext cx="37222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Fontos: 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eltérések lehetnek országok és ösztöndíjtípusok között!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B31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417535" y="1566867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Lehetőségek: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17534" y="1878103"/>
            <a:ext cx="7440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tanulmányút</a:t>
            </a:r>
            <a:r>
              <a:rPr lang="hu-HU" sz="2600" b="1" dirty="0">
                <a:solidFill>
                  <a:srgbClr val="EB5F3A"/>
                </a:solidFill>
                <a:cs typeface="Arial" panose="020B0604020202020204" pitchFamily="34" charset="0"/>
              </a:rPr>
              <a:t>, </a:t>
            </a: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kutatói tanulmányút, nyári egyetem</a:t>
            </a:r>
            <a:endParaRPr lang="hu-HU" sz="2600" b="1" dirty="0">
              <a:solidFill>
                <a:srgbClr val="EB5F3A"/>
              </a:solidFill>
            </a:endParaRPr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1234440" y="511002"/>
            <a:ext cx="1086957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E6500"/>
                </a:solidFill>
                <a:latin typeface="+mn-lt"/>
                <a:cs typeface="Arial" panose="020B0604020202020204" pitchFamily="34" charset="0"/>
              </a:rPr>
              <a:t>ÁLLAMKÖZI</a:t>
            </a:r>
            <a:r>
              <a:rPr lang="hu-HU" sz="22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ÖSZTÖNDÍJAK</a:t>
            </a:r>
            <a:endParaRPr lang="hu-HU" sz="3600" spc="80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95038" y="1279747"/>
            <a:ext cx="1958513" cy="1958513"/>
            <a:chOff x="118181" y="1139885"/>
            <a:chExt cx="1958513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39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18181" y="1723471"/>
              <a:ext cx="1958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Határtalan</a:t>
              </a:r>
            </a:p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lehetőségek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4417535" y="2384626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Pályázható időtartam: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417535" y="3621122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Célországok: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417535" y="3941521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 smtClean="0">
                <a:solidFill>
                  <a:srgbClr val="EB5F3A"/>
                </a:solidFill>
                <a:latin typeface="+mj-lt"/>
                <a:cs typeface="Arial" panose="020B0604020202020204" pitchFamily="34" charset="0"/>
              </a:rPr>
              <a:t>a világ mintegy</a:t>
            </a:r>
            <a:r>
              <a:rPr lang="hu-HU" sz="2600" dirty="0" smtClean="0">
                <a:solidFill>
                  <a:srgbClr val="EB5F3A"/>
                </a:solidFill>
                <a:cs typeface="Arial" panose="020B0604020202020204" pitchFamily="34" charset="0"/>
              </a:rPr>
              <a:t> </a:t>
            </a: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25 országa</a:t>
            </a:r>
            <a:endParaRPr lang="hu-HU" sz="2600" b="1" dirty="0">
              <a:solidFill>
                <a:srgbClr val="EB5F3A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4417535" y="4462059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Támogatások: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4417535" y="5648293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Pályázati kiírások és pályázás: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4417535" y="6014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>
                <a:solidFill>
                  <a:srgbClr val="395AA6"/>
                </a:solidFill>
                <a:cs typeface="Arial" panose="020B0604020202020204" pitchFamily="34" charset="0"/>
              </a:rPr>
              <a:t>scholarship.hu</a:t>
            </a:r>
            <a:r>
              <a:rPr lang="hu-HU" sz="2600" b="1" dirty="0">
                <a:solidFill>
                  <a:srgbClr val="EB5F3A"/>
                </a:solidFill>
                <a:cs typeface="Arial" panose="020B0604020202020204" pitchFamily="34" charset="0"/>
              </a:rPr>
              <a:t> </a:t>
            </a:r>
            <a:r>
              <a:rPr lang="hu-HU" sz="2600" dirty="0">
                <a:solidFill>
                  <a:srgbClr val="EB5F3A"/>
                </a:solidFill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EB5F3A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9601322" y="64171"/>
            <a:ext cx="2256957" cy="2236794"/>
            <a:chOff x="9601322" y="172596"/>
            <a:chExt cx="2055913" cy="2037546"/>
          </a:xfrm>
        </p:grpSpPr>
        <p:sp>
          <p:nvSpPr>
            <p:cNvPr id="21" name="Téglalap 20"/>
            <p:cNvSpPr/>
            <p:nvPr/>
          </p:nvSpPr>
          <p:spPr>
            <a:xfrm rot="5810009">
              <a:off x="10933056" y="1090087"/>
              <a:ext cx="924753" cy="523604"/>
            </a:xfrm>
            <a:prstGeom prst="rect">
              <a:avLst/>
            </a:prstGeom>
            <a:solidFill>
              <a:srgbClr val="A5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6045">
              <a:off x="9601322" y="172596"/>
              <a:ext cx="2037546" cy="2037546"/>
            </a:xfrm>
            <a:prstGeom prst="rect">
              <a:avLst/>
            </a:prstGeom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4417535" y="2750745"/>
            <a:ext cx="6914576" cy="839770"/>
            <a:chOff x="4417535" y="2833041"/>
            <a:chExt cx="6914576" cy="839770"/>
          </a:xfrm>
        </p:grpSpPr>
        <p:sp>
          <p:nvSpPr>
            <p:cNvPr id="43" name="Szövegdoboz 42"/>
            <p:cNvSpPr txBox="1"/>
            <p:nvPr/>
          </p:nvSpPr>
          <p:spPr>
            <a:xfrm>
              <a:off x="4417535" y="283304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tanulmányút: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5 nap – 12 hónap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417535" y="319575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nyári egyetem: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2-4 hét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4457402" y="4753288"/>
            <a:ext cx="6914576" cy="839770"/>
            <a:chOff x="4417535" y="2833041"/>
            <a:chExt cx="6914576" cy="839770"/>
          </a:xfrm>
        </p:grpSpPr>
        <p:sp>
          <p:nvSpPr>
            <p:cNvPr id="29" name="Szövegdoboz 28"/>
            <p:cNvSpPr txBox="1"/>
            <p:nvPr/>
          </p:nvSpPr>
          <p:spPr>
            <a:xfrm>
              <a:off x="4417535" y="283304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tanulmányút: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300-600 ezer Ft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4417535" y="319575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EB5F3A"/>
                  </a:solidFill>
                  <a:latin typeface="+mj-lt"/>
                  <a:cs typeface="Arial" panose="020B0604020202020204" pitchFamily="34" charset="0"/>
                </a:rPr>
                <a:t>nyári egyetem:</a:t>
              </a:r>
              <a:r>
                <a:rPr lang="hu-HU" sz="2600" b="1" dirty="0" smtClean="0">
                  <a:solidFill>
                    <a:srgbClr val="EB5F3A"/>
                  </a:solidFill>
                  <a:cs typeface="Arial" panose="020B0604020202020204" pitchFamily="34" charset="0"/>
                </a:rPr>
                <a:t> 130 ezer Ft</a:t>
              </a:r>
              <a:endParaRPr lang="hu-HU" sz="2600" b="1" dirty="0">
                <a:solidFill>
                  <a:srgbClr val="EB5F3A"/>
                </a:solidFill>
              </a:endParaRPr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60381"/>
            <a:ext cx="920188" cy="9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7280" r="17167" b="-17114"/>
          <a:stretch/>
        </p:blipFill>
        <p:spPr>
          <a:xfrm>
            <a:off x="457200" y="1690903"/>
            <a:ext cx="3721608" cy="469104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0867" y="5222449"/>
            <a:ext cx="3722253" cy="1159497"/>
          </a:xfrm>
          <a:prstGeom prst="rect">
            <a:avLst/>
          </a:prstGeom>
          <a:solidFill>
            <a:srgbClr val="E86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539496" y="5422606"/>
            <a:ext cx="387372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Fiatal kutatóknak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pre- és posztdoktori kategóriában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417535" y="1566867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Lehetőségek: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17535" y="1868978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kutatói tanulmányút</a:t>
            </a:r>
            <a:endParaRPr lang="hu-HU" sz="2600" b="1" dirty="0">
              <a:solidFill>
                <a:srgbClr val="395AA6"/>
              </a:solidFill>
            </a:endParaRPr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1197864" y="511002"/>
            <a:ext cx="1090615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395AA6"/>
                </a:solidFill>
                <a:latin typeface="+mn-lt"/>
                <a:cs typeface="Arial" panose="020B0604020202020204" pitchFamily="34" charset="0"/>
              </a:rPr>
              <a:t>MAGYAR ÁLLAMI EÖTVÖS</a:t>
            </a:r>
            <a:r>
              <a:rPr lang="hu-HU" sz="2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395AA6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395AA6"/>
                </a:solidFill>
                <a:cs typeface="Arial" panose="020B0604020202020204" pitchFamily="34" charset="0"/>
              </a:rPr>
              <a:t>ÖSZTÖNDÍJ</a:t>
            </a:r>
            <a:endParaRPr lang="hu-HU" sz="3600" spc="80" dirty="0">
              <a:solidFill>
                <a:srgbClr val="395AA6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95038" y="1279747"/>
            <a:ext cx="1958513" cy="1958513"/>
            <a:chOff x="118181" y="1139885"/>
            <a:chExt cx="1958513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B31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18181" y="1435700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Kutatás és művészet </a:t>
              </a:r>
              <a:b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 világ bármely országában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8" y="862759"/>
            <a:ext cx="2338024" cy="2338024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4417535" y="3241805"/>
            <a:ext cx="7206329" cy="751733"/>
            <a:chOff x="4417535" y="3621122"/>
            <a:chExt cx="7206329" cy="751733"/>
          </a:xfrm>
        </p:grpSpPr>
        <p:sp>
          <p:nvSpPr>
            <p:cNvPr id="22" name="Szövegdoboz 21"/>
            <p:cNvSpPr txBox="1"/>
            <p:nvPr/>
          </p:nvSpPr>
          <p:spPr>
            <a:xfrm>
              <a:off x="4417535" y="3621122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Célországok:</a:t>
              </a:r>
              <a:endParaRPr lang="hu-HU" sz="2400" b="1" dirty="0">
                <a:solidFill>
                  <a:srgbClr val="E86215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417535" y="389580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a világ bármely országa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4417535" y="4080284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Támogatások / útiköltség, ösztöndíj: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417535" y="5648293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Pályázati kiírások és pályázás: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417535" y="6014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>
                <a:solidFill>
                  <a:srgbClr val="B31080"/>
                </a:solidFill>
                <a:cs typeface="Arial" panose="020B0604020202020204" pitchFamily="34" charset="0"/>
              </a:rPr>
              <a:t>scholarship.hu</a:t>
            </a:r>
            <a:r>
              <a:rPr lang="hu-HU" sz="2600" b="1" dirty="0">
                <a:solidFill>
                  <a:srgbClr val="EB5F3A"/>
                </a:solidFill>
                <a:cs typeface="Arial" panose="020B0604020202020204" pitchFamily="34" charset="0"/>
              </a:rPr>
              <a:t> </a:t>
            </a:r>
            <a:r>
              <a:rPr lang="hu-HU" sz="2600" dirty="0">
                <a:solidFill>
                  <a:srgbClr val="395AA6"/>
                </a:solidFill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395AA6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417535" y="2404336"/>
            <a:ext cx="7206329" cy="779165"/>
            <a:chOff x="4417535" y="2384626"/>
            <a:chExt cx="7206329" cy="779165"/>
          </a:xfrm>
        </p:grpSpPr>
        <p:sp>
          <p:nvSpPr>
            <p:cNvPr id="21" name="Szövegdoboz 20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Pályázható időtartam:</a:t>
              </a:r>
              <a:endParaRPr lang="hu-HU" sz="2400" b="1" dirty="0">
                <a:solidFill>
                  <a:srgbClr val="E86215"/>
                </a:solidFill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4417535" y="268673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3-6 hónap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4457401" y="4408685"/>
            <a:ext cx="7393609" cy="839770"/>
            <a:chOff x="4417534" y="2833041"/>
            <a:chExt cx="7393609" cy="839770"/>
          </a:xfrm>
        </p:grpSpPr>
        <p:sp>
          <p:nvSpPr>
            <p:cNvPr id="35" name="Szövegdoboz 34"/>
            <p:cNvSpPr txBox="1"/>
            <p:nvPr/>
          </p:nvSpPr>
          <p:spPr>
            <a:xfrm>
              <a:off x="4417534" y="2833041"/>
              <a:ext cx="73936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ösztöndíj és szállástámogatás: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370-490 ezer Ft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4417535" y="319575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speciális dologi költség: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30-50 ezer Ft/hó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sp>
        <p:nvSpPr>
          <p:cNvPr id="38" name="Szövegdoboz 37"/>
          <p:cNvSpPr txBox="1"/>
          <p:nvPr/>
        </p:nvSpPr>
        <p:spPr>
          <a:xfrm>
            <a:off x="4453090" y="513297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utazási átalány támogatás:</a:t>
            </a: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 54-330 ezer Ft</a:t>
            </a:r>
            <a:endParaRPr lang="hu-HU" sz="2600" b="1" dirty="0">
              <a:solidFill>
                <a:srgbClr val="395AA6"/>
              </a:solidFill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60381"/>
            <a:ext cx="920188" cy="9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4828032" y="2252797"/>
            <a:ext cx="4622963" cy="366119"/>
          </a:xfrm>
          <a:prstGeom prst="rect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r="23984"/>
          <a:stretch/>
        </p:blipFill>
        <p:spPr>
          <a:xfrm>
            <a:off x="470104" y="1692992"/>
            <a:ext cx="3690416" cy="4688954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417535" y="1566867"/>
            <a:ext cx="6637561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Lehetőségek:</a:t>
            </a:r>
            <a:endParaRPr lang="hu-HU" sz="2600" dirty="0">
              <a:solidFill>
                <a:srgbClr val="B31080"/>
              </a:solidFill>
              <a:latin typeface="+mj-lt"/>
            </a:endParaRP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17535" y="1932986"/>
            <a:ext cx="6914576" cy="76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kutatói tanulmányút, </a:t>
            </a:r>
            <a:b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rgbClr val="B31080"/>
                </a:solidFill>
                <a:cs typeface="Arial" panose="020B0604020202020204" pitchFamily="34" charset="0"/>
              </a:rPr>
              <a:t>osztrák-magyar </a:t>
            </a:r>
            <a:r>
              <a:rPr lang="hu-HU" sz="2600" dirty="0">
                <a:solidFill>
                  <a:srgbClr val="B31080"/>
                </a:solidFill>
                <a:cs typeface="Arial" panose="020B0604020202020204" pitchFamily="34" charset="0"/>
              </a:rPr>
              <a:t>kapcsolattörténet</a:t>
            </a:r>
            <a:endParaRPr lang="hu-HU" sz="2600" b="1" dirty="0">
              <a:solidFill>
                <a:srgbClr val="B31080"/>
              </a:solidFill>
              <a:cs typeface="Arial" panose="020B0604020202020204" pitchFamily="34" charset="0"/>
            </a:endParaRPr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1234440" y="511002"/>
            <a:ext cx="1086957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B31080"/>
                </a:solidFill>
                <a:latin typeface="+mn-lt"/>
                <a:cs typeface="Arial" panose="020B0604020202020204" pitchFamily="34" charset="0"/>
              </a:rPr>
              <a:t>COLLEGIUM HUNGARICUM </a:t>
            </a:r>
            <a:r>
              <a:rPr lang="hu-HU" sz="3600" spc="80" dirty="0" smtClean="0">
                <a:solidFill>
                  <a:srgbClr val="B31080"/>
                </a:solidFill>
                <a:cs typeface="Arial" panose="020B0604020202020204" pitchFamily="34" charset="0"/>
              </a:rPr>
              <a:t>ÖSZTÖNDÍJ</a:t>
            </a:r>
            <a:endParaRPr lang="hu-HU" sz="3600" spc="80" dirty="0">
              <a:solidFill>
                <a:srgbClr val="B3108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80566" y="1279747"/>
            <a:ext cx="1972985" cy="1958513"/>
            <a:chOff x="103709" y="1139885"/>
            <a:chExt cx="1972985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3709" y="1652387"/>
              <a:ext cx="1958513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buSzPct val="95000"/>
              </a:pPr>
              <a:r>
                <a:rPr lang="hu-HU" sz="28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Kutatás </a:t>
              </a:r>
            </a:p>
            <a:p>
              <a:pPr algn="ctr">
                <a:lnSpc>
                  <a:spcPct val="90000"/>
                </a:lnSpc>
                <a:buSzPct val="95000"/>
              </a:pPr>
              <a:r>
                <a:rPr lang="hu-HU" sz="28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Bécsben</a:t>
              </a:r>
              <a:endParaRPr lang="hu-HU" sz="2800" b="1" dirty="0">
                <a:solidFill>
                  <a:srgbClr val="E8621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9612284" y="1406392"/>
            <a:ext cx="1558538" cy="1558538"/>
            <a:chOff x="9769365" y="3777620"/>
            <a:chExt cx="1801372" cy="1801372"/>
          </a:xfrm>
        </p:grpSpPr>
        <p:sp>
          <p:nvSpPr>
            <p:cNvPr id="5" name="Téglalap 4"/>
            <p:cNvSpPr/>
            <p:nvPr/>
          </p:nvSpPr>
          <p:spPr>
            <a:xfrm rot="20970824">
              <a:off x="10309279" y="4279736"/>
              <a:ext cx="707583" cy="1083519"/>
            </a:xfrm>
            <a:prstGeom prst="rect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365" y="3777620"/>
              <a:ext cx="1801372" cy="1801372"/>
            </a:xfrm>
            <a:prstGeom prst="rect">
              <a:avLst/>
            </a:prstGeom>
          </p:spPr>
        </p:pic>
      </p:grpSp>
      <p:sp>
        <p:nvSpPr>
          <p:cNvPr id="24" name="Szövegdoboz 23"/>
          <p:cNvSpPr txBox="1"/>
          <p:nvPr/>
        </p:nvSpPr>
        <p:spPr>
          <a:xfrm>
            <a:off x="4417535" y="3621122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Célországok: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417535" y="3941521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Ausztria </a:t>
            </a:r>
            <a:r>
              <a:rPr lang="hu-HU" sz="2600" dirty="0" smtClean="0">
                <a:solidFill>
                  <a:srgbClr val="B31080"/>
                </a:solidFill>
                <a:latin typeface="+mj-lt"/>
                <a:cs typeface="Arial" panose="020B0604020202020204" pitchFamily="34" charset="0"/>
              </a:rPr>
              <a:t>(Bécs, Collegium Hungaricum)</a:t>
            </a:r>
            <a:endParaRPr lang="hu-HU" sz="2600" dirty="0">
              <a:solidFill>
                <a:srgbClr val="B31080"/>
              </a:solidFill>
              <a:latin typeface="+mj-lt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417535" y="4462059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Támogatások / útiköltség, ösztöndíj: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417535" y="5648293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Pályázati kiírások és pályázás: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417535" y="6014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>
                <a:solidFill>
                  <a:srgbClr val="E86215"/>
                </a:solidFill>
                <a:cs typeface="Arial" panose="020B0604020202020204" pitchFamily="34" charset="0"/>
              </a:rPr>
              <a:t>scholarship.hu</a:t>
            </a:r>
            <a:r>
              <a:rPr lang="hu-HU" sz="2600" b="1" dirty="0">
                <a:solidFill>
                  <a:srgbClr val="EB5F3A"/>
                </a:solidFill>
                <a:cs typeface="Arial" panose="020B0604020202020204" pitchFamily="34" charset="0"/>
              </a:rPr>
              <a:t> </a:t>
            </a:r>
            <a:r>
              <a:rPr lang="hu-HU" sz="2600" dirty="0">
                <a:solidFill>
                  <a:srgbClr val="B31080"/>
                </a:solidFill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B31080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4417535" y="2705939"/>
            <a:ext cx="7206329" cy="843173"/>
            <a:chOff x="4417535" y="2384626"/>
            <a:chExt cx="7206329" cy="843173"/>
          </a:xfrm>
        </p:grpSpPr>
        <p:sp>
          <p:nvSpPr>
            <p:cNvPr id="22" name="Szövegdoboz 21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Pályázható időtartam:</a:t>
              </a:r>
              <a:endParaRPr lang="hu-HU" sz="2400" b="1" dirty="0">
                <a:solidFill>
                  <a:srgbClr val="395AA6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4417535" y="2750745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1-4 hónap</a:t>
              </a:r>
              <a:endParaRPr lang="hu-HU" sz="2600" b="1" dirty="0">
                <a:solidFill>
                  <a:srgbClr val="B31080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4457402" y="4753288"/>
            <a:ext cx="6914576" cy="839770"/>
            <a:chOff x="4417535" y="2833041"/>
            <a:chExt cx="6914576" cy="839770"/>
          </a:xfrm>
        </p:grpSpPr>
        <p:sp>
          <p:nvSpPr>
            <p:cNvPr id="36" name="Szövegdoboz 35"/>
            <p:cNvSpPr txBox="1"/>
            <p:nvPr/>
          </p:nvSpPr>
          <p:spPr>
            <a:xfrm>
              <a:off x="4417535" y="283304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150 ezer Ft/hó</a:t>
              </a:r>
              <a:endParaRPr lang="hu-HU" sz="2600" b="1" dirty="0">
                <a:solidFill>
                  <a:srgbClr val="B31080"/>
                </a:solidFill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4417535" y="319575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>
                  <a:solidFill>
                    <a:srgbClr val="B31080"/>
                  </a:solidFill>
                  <a:cs typeface="Arial" panose="020B0604020202020204" pitchFamily="34" charset="0"/>
                </a:rPr>
                <a:t>i</a:t>
              </a:r>
              <a:r>
                <a:rPr lang="hu-HU" sz="2600" b="1" dirty="0" smtClean="0">
                  <a:solidFill>
                    <a:srgbClr val="B31080"/>
                  </a:solidFill>
                  <a:cs typeface="Arial" panose="020B0604020202020204" pitchFamily="34" charset="0"/>
                </a:rPr>
                <a:t>ngyenes szállás</a:t>
              </a:r>
              <a:endParaRPr lang="hu-HU" sz="2600" b="1" dirty="0">
                <a:solidFill>
                  <a:srgbClr val="B31080"/>
                </a:solidFill>
              </a:endParaRPr>
            </a:p>
          </p:txBody>
        </p:sp>
      </p:grpSp>
      <p:pic>
        <p:nvPicPr>
          <p:cNvPr id="32" name="Kép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60381"/>
            <a:ext cx="920188" cy="9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27699"/>
          <a:stretch/>
        </p:blipFill>
        <p:spPr>
          <a:xfrm>
            <a:off x="457200" y="1572322"/>
            <a:ext cx="3721608" cy="379976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56555" y="5366477"/>
            <a:ext cx="3722253" cy="1159497"/>
          </a:xfrm>
          <a:prstGeom prst="rect">
            <a:avLst/>
          </a:prstGeom>
          <a:solidFill>
            <a:srgbClr val="70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70A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456555" y="355528"/>
            <a:ext cx="1079978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86215"/>
                </a:solidFill>
                <a:latin typeface="+mn-lt"/>
                <a:cs typeface="Arial" panose="020B0604020202020204" pitchFamily="34" charset="0"/>
              </a:rPr>
              <a:t>DAAD</a:t>
            </a:r>
            <a: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 – </a:t>
            </a:r>
            <a:r>
              <a:rPr lang="hu-HU" sz="3000" cap="all" spc="80" dirty="0">
                <a:solidFill>
                  <a:srgbClr val="E86215"/>
                </a:solidFill>
                <a:cs typeface="Arial" panose="020B0604020202020204" pitchFamily="34" charset="0"/>
              </a:rPr>
              <a:t>NÉMET-MAGYAR PROJEKTALAPÚ KUTATÓCSERE PROGRAM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65447" y="1130554"/>
            <a:ext cx="2166274" cy="2083631"/>
            <a:chOff x="73381" y="1151381"/>
            <a:chExt cx="2024186" cy="1932271"/>
          </a:xfrm>
        </p:grpSpPr>
        <p:sp>
          <p:nvSpPr>
            <p:cNvPr id="37" name="Ellipszis 36"/>
            <p:cNvSpPr/>
            <p:nvPr/>
          </p:nvSpPr>
          <p:spPr>
            <a:xfrm>
              <a:off x="73381" y="1151381"/>
              <a:ext cx="2024186" cy="1932271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9597" y="1572546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Kutatási projektek Németországban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417535" y="5529133"/>
            <a:ext cx="7206329" cy="788309"/>
            <a:chOff x="4417535" y="5245757"/>
            <a:chExt cx="7206329" cy="788309"/>
          </a:xfrm>
        </p:grpSpPr>
        <p:sp>
          <p:nvSpPr>
            <p:cNvPr id="45" name="Szövegdoboz 44"/>
            <p:cNvSpPr txBox="1"/>
            <p:nvPr/>
          </p:nvSpPr>
          <p:spPr>
            <a:xfrm>
              <a:off x="4417535" y="5245757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70AFD6"/>
                  </a:solidFill>
                  <a:cs typeface="Arial" panose="020B0604020202020204" pitchFamily="34" charset="0"/>
                </a:rPr>
                <a:t>További információ:</a:t>
              </a:r>
              <a:endParaRPr lang="hu-HU" sz="2400" b="1" dirty="0">
                <a:solidFill>
                  <a:srgbClr val="70AFD6"/>
                </a:solidFill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4417535" y="5557012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scholarship.hu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dirty="0" smtClean="0">
                  <a:solidFill>
                    <a:srgbClr val="395AA6"/>
                  </a:solidFill>
                  <a:latin typeface="+mj-lt"/>
                  <a:cs typeface="Arial" panose="020B0604020202020204" pitchFamily="34" charset="0"/>
                </a:rPr>
                <a:t>oldalon</a:t>
              </a:r>
              <a:endParaRPr lang="hu-HU" sz="2600" dirty="0">
                <a:solidFill>
                  <a:srgbClr val="395AA6"/>
                </a:solidFill>
                <a:latin typeface="+mj-lt"/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358698" y="1709292"/>
            <a:ext cx="7206329" cy="765588"/>
            <a:chOff x="4358698" y="2353230"/>
            <a:chExt cx="7206329" cy="765588"/>
          </a:xfrm>
        </p:grpSpPr>
        <p:sp>
          <p:nvSpPr>
            <p:cNvPr id="24" name="Szövegdoboz 23"/>
            <p:cNvSpPr txBox="1"/>
            <p:nvPr/>
          </p:nvSpPr>
          <p:spPr>
            <a:xfrm>
              <a:off x="4425061" y="2641764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magyar-német közös kutatási projektek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358698" y="235323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70AFD6"/>
                  </a:solidFill>
                  <a:cs typeface="Arial" panose="020B0604020202020204" pitchFamily="34" charset="0"/>
                </a:rPr>
                <a:t>Lehetőségek:</a:t>
              </a:r>
              <a:endParaRPr lang="hu-HU" sz="2400" b="1" dirty="0">
                <a:solidFill>
                  <a:srgbClr val="70AFD6"/>
                </a:solidFill>
              </a:endParaRPr>
            </a:p>
          </p:txBody>
        </p:sp>
      </p:grpSp>
      <p:sp>
        <p:nvSpPr>
          <p:cNvPr id="38" name="Szövegdoboz 37"/>
          <p:cNvSpPr txBox="1"/>
          <p:nvPr/>
        </p:nvSpPr>
        <p:spPr>
          <a:xfrm>
            <a:off x="4417535" y="3448674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70AFD6"/>
                </a:solidFill>
                <a:cs typeface="Arial" panose="020B0604020202020204" pitchFamily="34" charset="0"/>
              </a:rPr>
              <a:t>Célországok: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4417535" y="3769073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Németország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417535" y="4289611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70AFD6"/>
                </a:solidFill>
                <a:cs typeface="Arial" panose="020B0604020202020204" pitchFamily="34" charset="0"/>
              </a:rPr>
              <a:t>Támogatások / útiköltség, ösztöndíj:</a:t>
            </a:r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4417535" y="2533491"/>
            <a:ext cx="7206329" cy="843173"/>
            <a:chOff x="4417535" y="2384626"/>
            <a:chExt cx="7206329" cy="843173"/>
          </a:xfrm>
        </p:grpSpPr>
        <p:sp>
          <p:nvSpPr>
            <p:cNvPr id="42" name="Szövegdoboz 41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70AFD6"/>
                  </a:solidFill>
                  <a:cs typeface="Arial" panose="020B0604020202020204" pitchFamily="34" charset="0"/>
                </a:rPr>
                <a:t>Pályázható időtartam:</a:t>
              </a: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4417535" y="2750745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1 vagy 2 évre pályázható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4457402" y="4580840"/>
            <a:ext cx="6914576" cy="839770"/>
            <a:chOff x="4417535" y="2833041"/>
            <a:chExt cx="6914576" cy="839770"/>
          </a:xfrm>
        </p:grpSpPr>
        <p:sp>
          <p:nvSpPr>
            <p:cNvPr id="48" name="Szövegdoboz 47"/>
            <p:cNvSpPr txBox="1"/>
            <p:nvPr/>
          </p:nvSpPr>
          <p:spPr>
            <a:xfrm>
              <a:off x="4417535" y="2833041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utazási átalány: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 45 ezer Ft</a:t>
              </a:r>
              <a:endParaRPr lang="hu-HU" sz="2600" b="1" dirty="0">
                <a:solidFill>
                  <a:srgbClr val="395AA6"/>
                </a:solidFill>
              </a:endParaRPr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4417535" y="3195757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tartózkodási költség támogatás: </a:t>
              </a: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89-2000 EUR</a:t>
              </a:r>
              <a:endParaRPr lang="hu-HU" sz="2600" b="1" dirty="0">
                <a:solidFill>
                  <a:srgbClr val="B31080"/>
                </a:solidFill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 rot="21057091">
            <a:off x="9589611" y="2554128"/>
            <a:ext cx="1237318" cy="1237318"/>
            <a:chOff x="10386546" y="2237017"/>
            <a:chExt cx="1237318" cy="1237318"/>
          </a:xfrm>
        </p:grpSpPr>
        <p:sp>
          <p:nvSpPr>
            <p:cNvPr id="32" name="Ellipszis 31"/>
            <p:cNvSpPr/>
            <p:nvPr/>
          </p:nvSpPr>
          <p:spPr>
            <a:xfrm>
              <a:off x="10710331" y="2541127"/>
              <a:ext cx="589748" cy="589748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546" y="2237017"/>
              <a:ext cx="1237318" cy="123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73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396" r="27658"/>
          <a:stretch/>
        </p:blipFill>
        <p:spPr>
          <a:xfrm>
            <a:off x="530352" y="1591056"/>
            <a:ext cx="3639312" cy="4590288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9E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498429" y="524165"/>
            <a:ext cx="10833000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spc="-100" dirty="0" smtClean="0">
                <a:solidFill>
                  <a:srgbClr val="47BDD5"/>
                </a:solidFill>
                <a:latin typeface="+mn-lt"/>
                <a:cs typeface="Arial" panose="020B0604020202020204" pitchFamily="34" charset="0"/>
              </a:rPr>
              <a:t>Hubert CURIEN – BALATON </a:t>
            </a:r>
            <a:r>
              <a:rPr lang="hu-HU" sz="3600" spc="80" dirty="0" smtClean="0">
                <a:solidFill>
                  <a:srgbClr val="47BDD5"/>
                </a:solidFill>
                <a:cs typeface="Arial" panose="020B0604020202020204" pitchFamily="34" charset="0"/>
              </a:rPr>
              <a:t>PROGRAM</a:t>
            </a:r>
            <a:endParaRPr lang="hu-HU" sz="3600" spc="80" dirty="0">
              <a:solidFill>
                <a:srgbClr val="47BDD5"/>
              </a:solidFill>
              <a:cs typeface="Arial" panose="020B0604020202020204" pitchFamily="34" charset="0"/>
            </a:endParaRPr>
          </a:p>
          <a:p>
            <a:endParaRPr lang="hu-HU" sz="3000" cap="all" spc="80" dirty="0">
              <a:solidFill>
                <a:srgbClr val="47BDD5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50238" y="1268404"/>
            <a:ext cx="2214182" cy="2088113"/>
            <a:chOff x="73381" y="1128542"/>
            <a:chExt cx="2048112" cy="1955111"/>
          </a:xfrm>
        </p:grpSpPr>
        <p:sp>
          <p:nvSpPr>
            <p:cNvPr id="37" name="Ellipszis 36"/>
            <p:cNvSpPr/>
            <p:nvPr/>
          </p:nvSpPr>
          <p:spPr>
            <a:xfrm>
              <a:off x="73381" y="1128542"/>
              <a:ext cx="2048112" cy="1955111"/>
            </a:xfrm>
            <a:prstGeom prst="ellipse">
              <a:avLst/>
            </a:prstGeom>
            <a:solidFill>
              <a:srgbClr val="86C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9597" y="1572546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Tudományos projektek Franciaországban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376986" y="5504286"/>
            <a:ext cx="7206329" cy="788309"/>
            <a:chOff x="4417535" y="5245757"/>
            <a:chExt cx="7206329" cy="788309"/>
          </a:xfrm>
        </p:grpSpPr>
        <p:sp>
          <p:nvSpPr>
            <p:cNvPr id="45" name="Szövegdoboz 44"/>
            <p:cNvSpPr txBox="1"/>
            <p:nvPr/>
          </p:nvSpPr>
          <p:spPr>
            <a:xfrm>
              <a:off x="4417535" y="5245757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47BDD5"/>
                  </a:solidFill>
                  <a:cs typeface="Arial" panose="020B0604020202020204" pitchFamily="34" charset="0"/>
                </a:rPr>
                <a:t>További információ:</a:t>
              </a:r>
              <a:endParaRPr lang="hu-HU" sz="2400" b="1" dirty="0">
                <a:solidFill>
                  <a:srgbClr val="47BDD5"/>
                </a:solidFill>
              </a:endParaRPr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4417535" y="5557012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95AA6"/>
                  </a:solidFill>
                  <a:cs typeface="Arial" panose="020B0604020202020204" pitchFamily="34" charset="0"/>
                </a:rPr>
                <a:t>scholarship.hu</a:t>
              </a:r>
              <a:r>
                <a:rPr lang="hu-HU" sz="2600" b="1" dirty="0" smtClean="0">
                  <a:solidFill>
                    <a:srgbClr val="388DC2"/>
                  </a:solidFill>
                  <a:cs typeface="Arial" panose="020B0604020202020204" pitchFamily="34" charset="0"/>
                </a:rPr>
                <a:t> </a:t>
              </a:r>
              <a:r>
                <a:rPr lang="hu-HU" sz="2600" dirty="0" smtClean="0">
                  <a:solidFill>
                    <a:srgbClr val="388DC2"/>
                  </a:solidFill>
                  <a:latin typeface="+mj-lt"/>
                  <a:cs typeface="Arial" panose="020B0604020202020204" pitchFamily="34" charset="0"/>
                </a:rPr>
                <a:t>oldalon</a:t>
              </a:r>
              <a:endParaRPr lang="hu-HU" sz="2600" dirty="0">
                <a:solidFill>
                  <a:srgbClr val="388DC2"/>
                </a:solidFill>
                <a:latin typeface="+mj-lt"/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376986" y="1709292"/>
            <a:ext cx="7206329" cy="765588"/>
            <a:chOff x="4358698" y="2353230"/>
            <a:chExt cx="7206329" cy="765588"/>
          </a:xfrm>
        </p:grpSpPr>
        <p:sp>
          <p:nvSpPr>
            <p:cNvPr id="24" name="Szövegdoboz 23"/>
            <p:cNvSpPr txBox="1"/>
            <p:nvPr/>
          </p:nvSpPr>
          <p:spPr>
            <a:xfrm>
              <a:off x="4425061" y="2641764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88DC2"/>
                  </a:solidFill>
                  <a:cs typeface="Arial" panose="020B0604020202020204" pitchFamily="34" charset="0"/>
                </a:rPr>
                <a:t>magyar-francia közös kutatási projektek</a:t>
              </a:r>
              <a:endParaRPr lang="hu-HU" sz="2600" b="1" dirty="0">
                <a:solidFill>
                  <a:srgbClr val="388DC2"/>
                </a:solidFill>
              </a:endParaRP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358698" y="2353230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 smtClean="0">
                  <a:solidFill>
                    <a:srgbClr val="47BDD5"/>
                  </a:solidFill>
                  <a:cs typeface="Arial" panose="020B0604020202020204" pitchFamily="34" charset="0"/>
                </a:rPr>
                <a:t>Lehetőségek:</a:t>
              </a:r>
              <a:endParaRPr lang="hu-HU" sz="2400" b="1" dirty="0">
                <a:solidFill>
                  <a:srgbClr val="47BDD5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376986" y="3630992"/>
            <a:ext cx="7206329" cy="779165"/>
            <a:chOff x="4417535" y="3448674"/>
            <a:chExt cx="7206329" cy="779165"/>
          </a:xfrm>
        </p:grpSpPr>
        <p:sp>
          <p:nvSpPr>
            <p:cNvPr id="38" name="Szövegdoboz 37"/>
            <p:cNvSpPr txBox="1"/>
            <p:nvPr/>
          </p:nvSpPr>
          <p:spPr>
            <a:xfrm>
              <a:off x="4417535" y="3448674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7BDD5"/>
                  </a:solidFill>
                  <a:cs typeface="Arial" panose="020B0604020202020204" pitchFamily="34" charset="0"/>
                </a:rPr>
                <a:t>Célországok:</a:t>
              </a: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4417535" y="3750785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88DC2"/>
                  </a:solidFill>
                  <a:cs typeface="Arial" panose="020B0604020202020204" pitchFamily="34" charset="0"/>
                </a:rPr>
                <a:t>Franciaország</a:t>
              </a:r>
              <a:endParaRPr lang="hu-HU" sz="2600" dirty="0">
                <a:solidFill>
                  <a:srgbClr val="388DC2"/>
                </a:solidFill>
                <a:latin typeface="+mj-lt"/>
              </a:endParaRPr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4376986" y="2654209"/>
            <a:ext cx="7206329" cy="797453"/>
            <a:chOff x="4417535" y="2384626"/>
            <a:chExt cx="7206329" cy="797453"/>
          </a:xfrm>
        </p:grpSpPr>
        <p:sp>
          <p:nvSpPr>
            <p:cNvPr id="42" name="Szövegdoboz 41"/>
            <p:cNvSpPr txBox="1"/>
            <p:nvPr/>
          </p:nvSpPr>
          <p:spPr>
            <a:xfrm>
              <a:off x="4417535" y="2384626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7BDD5"/>
                  </a:solidFill>
                  <a:cs typeface="Arial" panose="020B0604020202020204" pitchFamily="34" charset="0"/>
                </a:rPr>
                <a:t>Pályázható időtartam:</a:t>
              </a: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4417535" y="2705025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88DC2"/>
                  </a:solidFill>
                  <a:cs typeface="Arial" panose="020B0604020202020204" pitchFamily="34" charset="0"/>
                </a:rPr>
                <a:t>1 + 1 év</a:t>
              </a:r>
              <a:endParaRPr lang="hu-HU" sz="2600" b="1" dirty="0">
                <a:solidFill>
                  <a:srgbClr val="388DC2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376986" y="4529950"/>
            <a:ext cx="7206329" cy="786571"/>
            <a:chOff x="4417535" y="4289611"/>
            <a:chExt cx="7206329" cy="786571"/>
          </a:xfrm>
        </p:grpSpPr>
        <p:sp>
          <p:nvSpPr>
            <p:cNvPr id="40" name="Szövegdoboz 39"/>
            <p:cNvSpPr txBox="1"/>
            <p:nvPr/>
          </p:nvSpPr>
          <p:spPr>
            <a:xfrm>
              <a:off x="4417535" y="4289611"/>
              <a:ext cx="7206329" cy="45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47BDD5"/>
                  </a:solidFill>
                  <a:cs typeface="Arial" panose="020B0604020202020204" pitchFamily="34" charset="0"/>
                </a:rPr>
                <a:t>Támogatások / útiköltség, ösztöndíj:</a:t>
              </a:r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4457402" y="4599128"/>
              <a:ext cx="69145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600" b="1" dirty="0" smtClean="0">
                  <a:solidFill>
                    <a:srgbClr val="388DC2"/>
                  </a:solidFill>
                  <a:cs typeface="Arial" panose="020B0604020202020204" pitchFamily="34" charset="0"/>
                </a:rPr>
                <a:t>500 ezer Ft / projekt / év</a:t>
              </a:r>
              <a:endParaRPr lang="hu-HU" sz="2600" b="1" dirty="0">
                <a:solidFill>
                  <a:srgbClr val="388DC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16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340</Words>
  <Application>Microsoft Office PowerPoint</Application>
  <PresentationFormat>Szélesvásznú</PresentationFormat>
  <Paragraphs>109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Bianka</dc:creator>
  <cp:lastModifiedBy>KOMM-01</cp:lastModifiedBy>
  <cp:revision>549</cp:revision>
  <dcterms:created xsi:type="dcterms:W3CDTF">2019-07-09T08:17:46Z</dcterms:created>
  <dcterms:modified xsi:type="dcterms:W3CDTF">2020-05-28T10:05:57Z</dcterms:modified>
</cp:coreProperties>
</file>